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0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6.jpg" ContentType="image/jpg"/>
  <Override PartName="/ppt/media/image27.jpg" ContentType="image/jpg"/>
  <Override PartName="/ppt/media/image31.jpg" ContentType="image/jpg"/>
  <Override PartName="/ppt/media/image32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45.jpg" ContentType="image/jpg"/>
  <Override PartName="/ppt/media/image46.jpg" ContentType="image/jpg"/>
  <Override PartName="/ppt/media/image47.jpg" ContentType="image/jpg"/>
  <Override PartName="/ppt/media/image49.jpg" ContentType="image/jpg"/>
  <Override PartName="/ppt/media/image50.jpg" ContentType="image/jpg"/>
  <Override PartName="/ppt/media/image52.jpg" ContentType="image/jpg"/>
  <Override PartName="/ppt/media/image53.jpg" ContentType="image/jpg"/>
  <Override PartName="/ppt/media/image54.jpg" ContentType="image/jpg"/>
  <Override PartName="/ppt/notesSlides/notesSlide19.xml" ContentType="application/vnd.openxmlformats-officedocument.presentationml.notesSlide+xml"/>
  <Override PartName="/ppt/media/image58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0"/>
  </p:notesMasterIdLst>
  <p:sldIdLst>
    <p:sldId id="256" r:id="rId2"/>
    <p:sldId id="257" r:id="rId3"/>
    <p:sldId id="339" r:id="rId4"/>
    <p:sldId id="340" r:id="rId5"/>
    <p:sldId id="330" r:id="rId6"/>
    <p:sldId id="331" r:id="rId7"/>
    <p:sldId id="332" r:id="rId8"/>
    <p:sldId id="269" r:id="rId9"/>
    <p:sldId id="333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302" r:id="rId18"/>
    <p:sldId id="303" r:id="rId19"/>
    <p:sldId id="304" r:id="rId20"/>
    <p:sldId id="306" r:id="rId21"/>
    <p:sldId id="307" r:id="rId22"/>
    <p:sldId id="308" r:id="rId23"/>
    <p:sldId id="309" r:id="rId24"/>
    <p:sldId id="311" r:id="rId25"/>
    <p:sldId id="310" r:id="rId26"/>
    <p:sldId id="312" r:id="rId27"/>
    <p:sldId id="313" r:id="rId28"/>
    <p:sldId id="314" r:id="rId29"/>
    <p:sldId id="315" r:id="rId30"/>
    <p:sldId id="320" r:id="rId31"/>
    <p:sldId id="287" r:id="rId32"/>
    <p:sldId id="288" r:id="rId33"/>
    <p:sldId id="334" r:id="rId34"/>
    <p:sldId id="262" r:id="rId35"/>
    <p:sldId id="263" r:id="rId36"/>
    <p:sldId id="264" r:id="rId37"/>
    <p:sldId id="265" r:id="rId38"/>
    <p:sldId id="266" r:id="rId39"/>
    <p:sldId id="291" r:id="rId40"/>
    <p:sldId id="267" r:id="rId41"/>
    <p:sldId id="268" r:id="rId42"/>
    <p:sldId id="292" r:id="rId43"/>
    <p:sldId id="335" r:id="rId44"/>
    <p:sldId id="270" r:id="rId45"/>
    <p:sldId id="336" r:id="rId46"/>
    <p:sldId id="337" r:id="rId47"/>
    <p:sldId id="293" r:id="rId48"/>
    <p:sldId id="33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8"/>
    <p:restoredTop sz="86122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698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StackOverflow: http://i.stack.imgur.com/hbO8v.jpg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SDS-CS235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seaborn.pydata.org/tutorial.html" TargetMode="External"/><Relationship Id="rId3" Type="http://schemas.openxmlformats.org/officeDocument/2006/relationships/hyperlink" Target="https://r4ds.hadley.nz/layers" TargetMode="External"/><Relationship Id="rId7" Type="http://schemas.openxmlformats.org/officeDocument/2006/relationships/hyperlink" Target="https://plot.ly/python/" TargetMode="External"/><Relationship Id="rId2" Type="http://schemas.openxmlformats.org/officeDocument/2006/relationships/hyperlink" Target="https://data.cityofnewyork.us/Environment/2015-Street-Tree-Census-Tree-Data/uvpi-gqnh/about_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r-graph-gallery.com/ggplot2-package.html" TargetMode="External"/><Relationship Id="rId4" Type="http://schemas.openxmlformats.org/officeDocument/2006/relationships/hyperlink" Target="https://r-graphics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isbeautiful.net/visualizations/global-food-supply-where-does-all-the-worlds-food-g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Visualization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235527" y="2168235"/>
            <a:ext cx="2673928" cy="26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tell a story?</a:t>
            </a:r>
            <a:endParaRPr dirty="0"/>
          </a:p>
        </p:txBody>
      </p:sp>
      <p:pic>
        <p:nvPicPr>
          <p:cNvPr id="237" name="Google Shape;237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6763" y="1047690"/>
            <a:ext cx="82296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5410200" y="6400800"/>
            <a:ext cx="5181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Hans Rosling’s 200 Countries, 200 Years, 4 Minutes – The Joy of Stats – BBC Four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https://www.youtube.com/watch?v=jbkSRLYSojo</a:t>
            </a: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14300" y="2054767"/>
            <a:ext cx="3193472" cy="244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Visualization (def.)</a:t>
            </a:r>
            <a:endParaRPr dirty="0"/>
          </a:p>
        </p:txBody>
      </p:sp>
      <p:sp>
        <p:nvSpPr>
          <p:cNvPr id="245" name="Google Shape;245;p29" descr="http://b-i.forbesimg.com/louiscolumbus/files/2013/10/Analytics.png"/>
          <p:cNvSpPr/>
          <p:nvPr/>
        </p:nvSpPr>
        <p:spPr>
          <a:xfrm>
            <a:off x="1679576" y="-2041525"/>
            <a:ext cx="5838825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9" descr="Analytics.png"/>
          <p:cNvPicPr preferRelativeResize="0"/>
          <p:nvPr/>
        </p:nvPicPr>
        <p:blipFill rotWithShape="1">
          <a:blip r:embed="rId3">
            <a:alphaModFix/>
          </a:blip>
          <a:srcRect l="26471"/>
          <a:stretch/>
        </p:blipFill>
        <p:spPr>
          <a:xfrm>
            <a:off x="6546272" y="1596517"/>
            <a:ext cx="5145982" cy="3785616"/>
          </a:xfrm>
          <a:prstGeom prst="rect">
            <a:avLst/>
          </a:prstGeom>
          <a:noFill/>
          <a:ln w="9525" cap="flat" cmpd="sng">
            <a:solidFill>
              <a:srgbClr val="00539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Google Shape;247;p29"/>
          <p:cNvSpPr txBox="1"/>
          <p:nvPr/>
        </p:nvSpPr>
        <p:spPr>
          <a:xfrm>
            <a:off x="3422072" y="2282317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292934"/>
              </a:buClr>
            </a:pP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Visual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of data that reinforce human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cognition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235527" y="2424544"/>
            <a:ext cx="2923309" cy="220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Wait… what is “data”?</a:t>
            </a:r>
            <a:endParaRPr dirty="0"/>
          </a:p>
        </p:txBody>
      </p:sp>
      <p:pic>
        <p:nvPicPr>
          <p:cNvPr id="253" name="Google Shape;253;p30" descr="Screen Shot 2015-09-14 at 2.02.42 PM.png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-9826" b="-9826"/>
          <a:stretch/>
        </p:blipFill>
        <p:spPr>
          <a:xfrm>
            <a:off x="3532909" y="872836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  <p:sp>
        <p:nvSpPr>
          <p:cNvPr id="259" name="Google Shape;259;p31"/>
          <p:cNvSpPr txBox="1">
            <a:spLocks noGrp="1"/>
          </p:cNvSpPr>
          <p:nvPr>
            <p:ph idx="1"/>
          </p:nvPr>
        </p:nvSpPr>
        <p:spPr>
          <a:xfrm>
            <a:off x="3546769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Data is a set of </a:t>
            </a:r>
            <a:r>
              <a:rPr lang="en-US" sz="2400" i="1" dirty="0"/>
              <a:t>variables</a:t>
            </a:r>
            <a:r>
              <a:rPr lang="en-US" sz="2400" dirty="0"/>
              <a:t> that capture various aspects of the world: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l="4095" r="4740"/>
          <a:stretch/>
        </p:blipFill>
        <p:spPr>
          <a:xfrm>
            <a:off x="4842169" y="1992867"/>
            <a:ext cx="5334000" cy="292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5295920" y="5070762"/>
            <a:ext cx="20170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rates,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7140588" y="5070762"/>
            <a:ext cx="30662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numbers,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6003477" y="5451762"/>
            <a:ext cx="32201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 vs. 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t="16044" b="10517"/>
          <a:stretch/>
        </p:blipFill>
        <p:spPr>
          <a:xfrm>
            <a:off x="4739090" y="2022762"/>
            <a:ext cx="5340096" cy="2929227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71" name="Google Shape;271;p32"/>
          <p:cNvSpPr txBox="1">
            <a:spLocks noGrp="1"/>
          </p:cNvSpPr>
          <p:nvPr>
            <p:ph idx="1"/>
          </p:nvPr>
        </p:nvSpPr>
        <p:spPr>
          <a:xfrm>
            <a:off x="3449786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72" name="Google Shape;272;p32"/>
          <p:cNvSpPr txBox="1"/>
          <p:nvPr/>
        </p:nvSpPr>
        <p:spPr>
          <a:xfrm>
            <a:off x="4781264" y="5070762"/>
            <a:ext cx="2630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$46,288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166614" y="5070762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2,563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6590726" y="5451762"/>
            <a:ext cx="18517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3556158-7149-57FB-3BBD-43891E106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17462"/>
          <a:stretch/>
        </p:blipFill>
        <p:spPr>
          <a:xfrm>
            <a:off x="4759041" y="1981196"/>
            <a:ext cx="5334000" cy="293268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81" name="Google Shape;281;p33"/>
          <p:cNvSpPr txBox="1">
            <a:spLocks noGrp="1"/>
          </p:cNvSpPr>
          <p:nvPr>
            <p:ph idx="1"/>
          </p:nvPr>
        </p:nvSpPr>
        <p:spPr>
          <a:xfrm>
            <a:off x="3463641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83" name="Google Shape;283;p33"/>
          <p:cNvSpPr txBox="1"/>
          <p:nvPr/>
        </p:nvSpPr>
        <p:spPr>
          <a:xfrm>
            <a:off x="4806539" y="5029197"/>
            <a:ext cx="26080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$16,115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7256669" y="5029197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28,635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664394" y="5410197"/>
            <a:ext cx="1732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4841" y="4038597"/>
            <a:ext cx="723900" cy="767425"/>
          </a:xfrm>
          <a:prstGeom prst="rect">
            <a:avLst/>
          </a:prstGeom>
          <a:noFill/>
          <a:ln w="381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5CE0B83-7082-99D1-E538-950F6C1B1552}"/>
              </a:ext>
            </a:extLst>
          </p:cNvPr>
          <p:cNvSpPr txBox="1">
            <a:spLocks/>
          </p:cNvSpPr>
          <p:nvPr/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Data: a definition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110838" y="2572114"/>
            <a:ext cx="3131126" cy="17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One way to think about this:</a:t>
            </a:r>
            <a:endParaRPr dirty="0"/>
          </a:p>
        </p:txBody>
      </p:sp>
      <p:graphicFrame>
        <p:nvGraphicFramePr>
          <p:cNvPr id="292" name="Google Shape;292;p34"/>
          <p:cNvGraphicFramePr/>
          <p:nvPr/>
        </p:nvGraphicFramePr>
        <p:xfrm>
          <a:off x="4225638" y="1406234"/>
          <a:ext cx="7162825" cy="4312960"/>
        </p:xfrm>
        <a:graphic>
          <a:graphicData uri="http://schemas.openxmlformats.org/drawingml/2006/table">
            <a:tbl>
              <a:tblPr firstRow="1" bandRow="1" bandCol="1">
                <a:noFill/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Tuition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Enrollment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 vs. 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Smith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$46,288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2,563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UMass Amherst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$16,115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28,635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Hampshire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$48,065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1,400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Mount Holyoke College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$43,886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2,189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Amherst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$50,562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1,792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⋮</a:t>
                      </a:r>
                      <a:endParaRPr sz="32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93" name="Google Shape;293;p34"/>
          <p:cNvGrpSpPr/>
          <p:nvPr/>
        </p:nvGrpSpPr>
        <p:grpSpPr>
          <a:xfrm>
            <a:off x="6511638" y="967322"/>
            <a:ext cx="4343400" cy="362712"/>
            <a:chOff x="3352800" y="1161288"/>
            <a:chExt cx="4343400" cy="362712"/>
          </a:xfrm>
        </p:grpSpPr>
        <p:sp>
          <p:nvSpPr>
            <p:cNvPr id="294" name="Google Shape;294;p34"/>
            <p:cNvSpPr/>
            <p:nvPr/>
          </p:nvSpPr>
          <p:spPr>
            <a:xfrm rot="-5400000">
              <a:off x="5448300" y="-723900"/>
              <a:ext cx="152400" cy="43434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34"/>
          <p:cNvGrpSpPr/>
          <p:nvPr/>
        </p:nvGrpSpPr>
        <p:grpSpPr>
          <a:xfrm rot="-5400000">
            <a:off x="2206338" y="3577934"/>
            <a:ext cx="3429000" cy="609600"/>
            <a:chOff x="3962400" y="1237488"/>
            <a:chExt cx="3429000" cy="304800"/>
          </a:xfrm>
        </p:grpSpPr>
        <p:sp>
          <p:nvSpPr>
            <p:cNvPr id="297" name="Google Shape;297;p34"/>
            <p:cNvSpPr/>
            <p:nvPr/>
          </p:nvSpPr>
          <p:spPr>
            <a:xfrm rot="-5400000">
              <a:off x="5654041" y="-271273"/>
              <a:ext cx="45719" cy="34290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spc="-10" dirty="0">
                <a:cs typeface="Arial"/>
              </a:rPr>
              <a:t>Visualization</a:t>
            </a:r>
            <a:r>
              <a:rPr lang="en-US" sz="2400" spc="-5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overview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Graphical</a:t>
            </a:r>
            <a:r>
              <a:rPr lang="en-US" sz="2400" spc="-95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primitives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Visual</a:t>
            </a:r>
            <a:r>
              <a:rPr lang="en-US" sz="2400" spc="-10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dimensions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Common</a:t>
            </a:r>
            <a:r>
              <a:rPr lang="en-US" sz="2400" spc="-13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visualization</a:t>
            </a:r>
            <a:r>
              <a:rPr lang="en-US" sz="2400" spc="-125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techniques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lang="en-US" sz="2400" i="1" dirty="0">
                <a:cs typeface="Arial"/>
              </a:rPr>
              <a:t>Time</a:t>
            </a:r>
            <a:r>
              <a:rPr lang="en-US" sz="2400" i="1" spc="-70" dirty="0">
                <a:cs typeface="Arial"/>
              </a:rPr>
              <a:t> </a:t>
            </a:r>
            <a:r>
              <a:rPr lang="en-US" sz="2400" i="1" spc="-10" dirty="0">
                <a:cs typeface="Arial"/>
              </a:rPr>
              <a:t>permitting</a:t>
            </a:r>
            <a:r>
              <a:rPr lang="en-US" sz="2400" spc="-10" dirty="0">
                <a:cs typeface="Arial"/>
              </a:rPr>
              <a:t>:</a:t>
            </a:r>
            <a:r>
              <a:rPr lang="en-US" sz="2400" spc="-114" dirty="0">
                <a:cs typeface="Arial"/>
              </a:rPr>
              <a:t> </a:t>
            </a:r>
            <a:r>
              <a:rPr lang="en-US" sz="2400" spc="-35" dirty="0">
                <a:cs typeface="Arial"/>
              </a:rPr>
              <a:t>Tableau</a:t>
            </a:r>
            <a:r>
              <a:rPr lang="en-US" sz="2400" spc="-70" dirty="0">
                <a:cs typeface="Arial"/>
              </a:rPr>
              <a:t> </a:t>
            </a:r>
            <a:r>
              <a:rPr lang="en-US" sz="2400" spc="-20" dirty="0">
                <a:cs typeface="Arial"/>
              </a:rPr>
              <a:t>demo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506C2561-4ECE-01F4-C257-80FCCA40CEB1}"/>
              </a:ext>
            </a:extLst>
          </p:cNvPr>
          <p:cNvGrpSpPr/>
          <p:nvPr/>
        </p:nvGrpSpPr>
        <p:grpSpPr>
          <a:xfrm>
            <a:off x="3469734" y="2796209"/>
            <a:ext cx="6029325" cy="3046730"/>
            <a:chOff x="328969" y="2743200"/>
            <a:chExt cx="6029325" cy="304673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B6AEEB-3F88-E0A6-79CD-C57C3A1428E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969" y="2957510"/>
              <a:ext cx="3358506" cy="283237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9DAC1DA-34F8-15CF-CE94-2015797A661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743200"/>
              <a:ext cx="2776728" cy="2758440"/>
            </a:xfrm>
            <a:prstGeom prst="rect">
              <a:avLst/>
            </a:prstGeom>
          </p:spPr>
        </p:pic>
      </p:grpSp>
      <p:pic>
        <p:nvPicPr>
          <p:cNvPr id="7" name="object 7">
            <a:extLst>
              <a:ext uri="{FF2B5EF4-FFF2-40B4-BE49-F238E27FC236}">
                <a16:creationId xmlns:a16="http://schemas.microsoft.com/office/drawing/2014/main" id="{C1A3EBB9-AE89-E25B-E777-EBB8A0AE666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0220" y="2948609"/>
            <a:ext cx="1988745" cy="25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Value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3860084A-75D8-0A39-106C-1B33CC9D019D}"/>
              </a:ext>
            </a:extLst>
          </p:cNvPr>
          <p:cNvGrpSpPr/>
          <p:nvPr/>
        </p:nvGrpSpPr>
        <p:grpSpPr>
          <a:xfrm>
            <a:off x="4691269" y="2597978"/>
            <a:ext cx="7016473" cy="3802822"/>
            <a:chOff x="749300" y="2730500"/>
            <a:chExt cx="7645400" cy="38354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CC08693-888B-E9E6-1EBA-079F51DBC8F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2743199"/>
              <a:ext cx="7620000" cy="3809999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4E13142-1F9A-01D4-2DB3-92E9EE1C6D5C}"/>
                </a:ext>
              </a:extLst>
            </p:cNvPr>
            <p:cNvSpPr/>
            <p:nvPr/>
          </p:nvSpPr>
          <p:spPr>
            <a:xfrm>
              <a:off x="755650" y="2736850"/>
              <a:ext cx="7632700" cy="3822700"/>
            </a:xfrm>
            <a:custGeom>
              <a:avLst/>
              <a:gdLst/>
              <a:ahLst/>
              <a:cxnLst/>
              <a:rect l="l" t="t" r="r" b="b"/>
              <a:pathLst>
                <a:path w="7632700" h="3822700">
                  <a:moveTo>
                    <a:pt x="0" y="0"/>
                  </a:moveTo>
                  <a:lnTo>
                    <a:pt x="7632699" y="0"/>
                  </a:lnTo>
                  <a:lnTo>
                    <a:pt x="7632699" y="3822699"/>
                  </a:lnTo>
                  <a:lnTo>
                    <a:pt x="0" y="3822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hw01 is released today! (</a:t>
            </a:r>
            <a:r>
              <a:rPr lang="en-US" sz="2400" dirty="0">
                <a:ea typeface="Arial"/>
                <a:cs typeface="Arial"/>
                <a:sym typeface="Arial"/>
                <a:hlinkClick r:id="rId2"/>
              </a:rPr>
              <a:t>https://amosca01.github.io/SDS-CS235/</a:t>
            </a:r>
            <a:r>
              <a:rPr lang="en-US" sz="2400" dirty="0">
                <a:ea typeface="Arial"/>
                <a:cs typeface="Arial"/>
                <a:sym typeface="Arial"/>
              </a:rPr>
              <a:t> &gt; Homework &gt; hw01)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Due next Thursday (09/19) at midnight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You have extensions if you need them, but you MUST tell me if you’re taking one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Revise and resubmit also exists! 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 with a small group (3-4) – I recommend finding people with </a:t>
            </a:r>
            <a:r>
              <a:rPr lang="en-US" sz="2400" i="1" dirty="0">
                <a:ea typeface="Arial"/>
                <a:cs typeface="Arial"/>
                <a:sym typeface="Arial"/>
              </a:rPr>
              <a:t>complementary skillsets </a:t>
            </a:r>
            <a:r>
              <a:rPr lang="en-US" sz="2400" dirty="0">
                <a:ea typeface="Arial"/>
                <a:cs typeface="Arial"/>
                <a:sym typeface="Arial"/>
              </a:rPr>
              <a:t>to work </a:t>
            </a:r>
            <a:r>
              <a:rPr lang="en-US" sz="2400">
                <a:ea typeface="Arial"/>
                <a:cs typeface="Arial"/>
                <a:sym typeface="Arial"/>
              </a:rPr>
              <a:t>with 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**I won’t always remind you there is a homework released/due, make sure you stay up to date with the course schedule! **</a:t>
            </a:r>
          </a:p>
        </p:txBody>
      </p:sp>
    </p:spTree>
    <p:extLst>
      <p:ext uri="{BB962C8B-B14F-4D97-AF65-F5344CB8AC3E}">
        <p14:creationId xmlns:p14="http://schemas.microsoft.com/office/powerpoint/2010/main" val="3971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193631" y="2154382"/>
            <a:ext cx="2909787" cy="216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Key question for this course</a:t>
            </a:r>
            <a:endParaRPr dirty="0"/>
          </a:p>
        </p:txBody>
      </p:sp>
      <p:sp>
        <p:nvSpPr>
          <p:cNvPr id="388" name="Google Shape;388;p44"/>
          <p:cNvSpPr txBox="1">
            <a:spLocks noGrp="1"/>
          </p:cNvSpPr>
          <p:nvPr>
            <p:ph idx="1"/>
          </p:nvPr>
        </p:nvSpPr>
        <p:spPr>
          <a:xfrm>
            <a:off x="3540811" y="8001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Which </a:t>
            </a:r>
            <a:r>
              <a:rPr lang="en-US" sz="2400" b="1" dirty="0"/>
              <a:t>data dimension </a:t>
            </a:r>
            <a:r>
              <a:rPr lang="en-US" sz="2400" dirty="0"/>
              <a:t>should be mapped </a:t>
            </a:r>
            <a:endParaRPr sz="2400" dirty="0"/>
          </a:p>
          <a:p>
            <a:pPr marL="0" indent="0" algn="r">
              <a:buNone/>
            </a:pPr>
            <a:r>
              <a:rPr lang="en-US" sz="2400" dirty="0"/>
              <a:t>to which </a:t>
            </a:r>
            <a:r>
              <a:rPr lang="en-US" sz="2400" b="1" dirty="0"/>
              <a:t>visual dimension?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4328879" y="1738746"/>
            <a:ext cx="6653463" cy="4038600"/>
            <a:chOff x="433137" y="1600200"/>
            <a:chExt cx="8482263" cy="5105400"/>
          </a:xfrm>
        </p:grpSpPr>
        <p:pic>
          <p:nvPicPr>
            <p:cNvPr id="390" name="Google Shape;390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Answer: it depends</a:t>
            </a:r>
            <a:endParaRPr dirty="0"/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2934" y="1646923"/>
            <a:ext cx="4308179" cy="315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1912" y="1607125"/>
            <a:ext cx="4294676" cy="321328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/>
        </p:nvSpPr>
        <p:spPr>
          <a:xfrm>
            <a:off x="870065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5375566" y="1237793"/>
            <a:ext cx="51054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Average Height for Youth Sports Participants</a:t>
            </a:r>
            <a:endParaRPr b="1"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02;p45">
            <a:extLst>
              <a:ext uri="{FF2B5EF4-FFF2-40B4-BE49-F238E27FC236}">
                <a16:creationId xmlns:a16="http://schemas.microsoft.com/office/drawing/2014/main" id="{EFB8CA54-F798-7B3D-65CC-73747DA65224}"/>
              </a:ext>
            </a:extLst>
          </p:cNvPr>
          <p:cNvSpPr txBox="1"/>
          <p:nvPr/>
        </p:nvSpPr>
        <p:spPr>
          <a:xfrm>
            <a:off x="412607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4A53081-4684-961A-5CD4-1776BD1C388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309" y="2743201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2EC20B-1810-5717-2B3E-E9927D7A22F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A34D9-D80D-E6E6-4CBE-7D47221F54F0}"/>
              </a:ext>
            </a:extLst>
          </p:cNvPr>
          <p:cNvSpPr/>
          <p:nvPr/>
        </p:nvSpPr>
        <p:spPr>
          <a:xfrm>
            <a:off x="4865077" y="3739662"/>
            <a:ext cx="1594338" cy="221566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2AA327-EFCF-609E-5F34-9301992F8500}"/>
              </a:ext>
            </a:extLst>
          </p:cNvPr>
          <p:cNvSpPr/>
          <p:nvPr/>
        </p:nvSpPr>
        <p:spPr>
          <a:xfrm>
            <a:off x="6589639" y="4548554"/>
            <a:ext cx="1594337" cy="14067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3285D-FD5B-6C92-839E-A18DBDC1E9F3}"/>
              </a:ext>
            </a:extLst>
          </p:cNvPr>
          <p:cNvSpPr/>
          <p:nvPr/>
        </p:nvSpPr>
        <p:spPr>
          <a:xfrm>
            <a:off x="8349369" y="3166325"/>
            <a:ext cx="1594337" cy="278899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5BF1F2C-E9B8-09EF-B65F-60D2026848C7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126FC5-55CC-70D6-0D9F-3E14E241058E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4536318-020F-6142-9A28-F99E59DDD12E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0384627-1E84-CC29-0686-A40BC8665F3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Visual Analytics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AEAE43-5452-FC1A-368D-518E97A62C3B}"/>
                  </a:ext>
                </a:extLst>
              </p:cNvPr>
              <p:cNvSpPr/>
              <p:nvPr/>
            </p:nvSpPr>
            <p:spPr>
              <a:xfrm>
                <a:off x="3886943" y="2693706"/>
                <a:ext cx="724429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54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m:t>Visualization</m:t>
                    </m:r>
                    <m:r>
                      <m:rPr>
                        <m:nor/>
                      </m:rPr>
                      <a:rPr lang="en-US" sz="5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m:t> </m:t>
                    </m:r>
                    <m:r>
                      <a:rPr lang="en-US" sz="5400" b="0" i="1" cap="none" spc="0" smtClean="0">
                        <a:ln w="0"/>
                        <a:solidFill>
                          <a:srgbClr val="FF0000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Analysis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FAEAE43-5452-FC1A-368D-518E97A62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943" y="2693706"/>
                <a:ext cx="7244292" cy="923330"/>
              </a:xfrm>
              <a:prstGeom prst="rect">
                <a:avLst/>
              </a:prstGeom>
              <a:blipFill>
                <a:blip r:embed="rId3"/>
                <a:stretch>
                  <a:fillRect l="-1751" t="-20548" r="-4378" b="-43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509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CA343C-6B81-DEF3-6915-1F3CCCCC900D}"/>
              </a:ext>
            </a:extLst>
          </p:cNvPr>
          <p:cNvSpPr/>
          <p:nvPr/>
        </p:nvSpPr>
        <p:spPr>
          <a:xfrm>
            <a:off x="4871062" y="226920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graph 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80DECE5-0EA8-027A-BDA5-706C1B630769}"/>
              </a:ext>
            </a:extLst>
          </p:cNvPr>
          <p:cNvSpPr/>
          <p:nvPr/>
        </p:nvSpPr>
        <p:spPr>
          <a:xfrm>
            <a:off x="4733778" y="590491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C5D71D-42EB-9572-5A18-AF367B2EAA5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CBCC-5DB6-FBBC-F081-C237DB27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1595A8-C343-D388-9993-8A277A36C045}"/>
              </a:ext>
            </a:extLst>
          </p:cNvPr>
          <p:cNvSpPr txBox="1"/>
          <p:nvPr/>
        </p:nvSpPr>
        <p:spPr>
          <a:xfrm>
            <a:off x="3387970" y="40749"/>
            <a:ext cx="8551112" cy="67377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endParaRPr lang="en-US" dirty="0"/>
          </a:p>
          <a:p>
            <a:r>
              <a:rPr lang="en-US" dirty="0"/>
              <a:t>Work with 1-2 classmates </a:t>
            </a:r>
          </a:p>
          <a:p>
            <a:r>
              <a:rPr lang="en-US" dirty="0"/>
              <a:t>Download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nyc_trees.csv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from the course website.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is a subset of the dataset available here: </a:t>
            </a:r>
            <a:r>
              <a:rPr lang="en-US" sz="2000" dirty="0"/>
              <a:t> </a:t>
            </a:r>
            <a:r>
              <a:rPr lang="en-US" sz="2000" dirty="0">
                <a:hlinkClick r:id="rId2"/>
              </a:rPr>
              <a:t>https://data.cityofnewyork.us/Environment/2015-Street-Tree-Census-Tree-Data/uvpi-gqnh/about_data</a:t>
            </a:r>
            <a:r>
              <a:rPr lang="en-US" sz="2000" dirty="0"/>
              <a:t> </a:t>
            </a:r>
          </a:p>
          <a:p>
            <a:r>
              <a:rPr lang="en-US" dirty="0"/>
              <a:t>Using R or Python (you pick!) and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nyc_trees.csv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generate 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 chart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Scatterplot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time, try a Boxplot and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Linechart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dirty="0"/>
          </a:p>
          <a:p>
            <a:r>
              <a:rPr lang="en-US" dirty="0"/>
              <a:t>R Plotting Resources:</a:t>
            </a:r>
          </a:p>
          <a:p>
            <a:pPr lvl="1"/>
            <a:r>
              <a:rPr lang="en-US" dirty="0">
                <a:hlinkClick r:id="rId3"/>
              </a:rPr>
              <a:t>https://r4ds.hadley.nz/layers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https://r-graphics.org/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https://r-graph-gallery.com/ggplot2-package.html</a:t>
            </a:r>
            <a:r>
              <a:rPr lang="en-US" dirty="0"/>
              <a:t> </a:t>
            </a:r>
          </a:p>
          <a:p>
            <a:r>
              <a:rPr lang="en-US" dirty="0"/>
              <a:t>Python Plotting Resources:</a:t>
            </a:r>
          </a:p>
          <a:p>
            <a:pPr lvl="1"/>
            <a:r>
              <a:rPr lang="en-US" dirty="0">
                <a:hlinkClick r:id="rId6"/>
              </a:rPr>
              <a:t>https://matplotlib.org/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https://plot.ly/python/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8"/>
              </a:rPr>
              <a:t>https://seaborn.pydata.org/tutorial.html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473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  <p:pic>
        <p:nvPicPr>
          <p:cNvPr id="189" name="Google Shape;189;p2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2435" y="800100"/>
            <a:ext cx="8553269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6290" y="805623"/>
            <a:ext cx="8553269" cy="52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8;p23">
            <a:extLst>
              <a:ext uri="{FF2B5EF4-FFF2-40B4-BE49-F238E27FC236}">
                <a16:creationId xmlns:a16="http://schemas.microsoft.com/office/drawing/2014/main" id="{E0D0BFF5-B9FA-FA9D-E680-C74A7455A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124691" y="2247900"/>
            <a:ext cx="2840182" cy="190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Perhaps a more helpful question:</a:t>
            </a:r>
            <a:endParaRPr dirty="0"/>
          </a:p>
        </p:txBody>
      </p:sp>
      <p:sp>
        <p:nvSpPr>
          <p:cNvPr id="201" name="Google Shape;201;p25"/>
          <p:cNvSpPr txBox="1">
            <a:spLocks noGrp="1"/>
          </p:cNvSpPr>
          <p:nvPr>
            <p:ph idx="1"/>
          </p:nvPr>
        </p:nvSpPr>
        <p:spPr>
          <a:xfrm>
            <a:off x="3491346" y="2646218"/>
            <a:ext cx="82296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What are some ways </a:t>
            </a:r>
            <a:endParaRPr dirty="0"/>
          </a:p>
          <a:p>
            <a:pPr marL="0" indent="0" algn="ctr">
              <a:spcBef>
                <a:spcPts val="640"/>
              </a:spcBef>
              <a:buNone/>
            </a:pPr>
            <a:r>
              <a:rPr lang="en-US" sz="3200" dirty="0"/>
              <a:t>a “visualization” can be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  <a:endParaRPr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193964" y="1989828"/>
            <a:ext cx="2821577" cy="258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spot trends?</a:t>
            </a:r>
            <a:endParaRPr dirty="0"/>
          </a:p>
        </p:txBody>
      </p:sp>
      <p:sp>
        <p:nvSpPr>
          <p:cNvPr id="207" name="Google Shape;207;p26"/>
          <p:cNvSpPr txBox="1">
            <a:spLocks noGrp="1"/>
          </p:cNvSpPr>
          <p:nvPr>
            <p:ph idx="1"/>
          </p:nvPr>
        </p:nvSpPr>
        <p:spPr>
          <a:xfrm>
            <a:off x="3338950" y="921321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/>
              <a:t>In 1854, cholera broke out in London</a:t>
            </a:r>
            <a:endParaRPr/>
          </a:p>
          <a:p>
            <a:pPr marL="457200" lvl="1" indent="-190500"/>
            <a:r>
              <a:rPr lang="en-US"/>
              <a:t>127 people near Broad St. died within 3 days</a:t>
            </a:r>
            <a:endParaRPr/>
          </a:p>
          <a:p>
            <a:pPr marL="457200" lvl="1" indent="-190500"/>
            <a:r>
              <a:rPr lang="en-US"/>
              <a:t>616 people died within 30 days</a:t>
            </a:r>
            <a:endParaRPr/>
          </a:p>
          <a:p>
            <a:pPr marL="182880" indent="-182880"/>
            <a:r>
              <a:rPr lang="en-US"/>
              <a:t>Initial explanation: </a:t>
            </a:r>
            <a:endParaRPr/>
          </a:p>
          <a:p>
            <a:pPr marL="0" indent="0" algn="ctr">
              <a:buNone/>
            </a:pPr>
            <a:r>
              <a:rPr lang="en-US" i="1"/>
              <a:t>“Miasma in the atmosphere”</a:t>
            </a:r>
            <a:endParaRPr/>
          </a:p>
          <a:p>
            <a:pPr marL="182880" indent="-182880"/>
            <a:r>
              <a:rPr lang="en-US"/>
              <a:t>Dr. John Snow was the first to link the outbreak to </a:t>
            </a:r>
            <a:r>
              <a:rPr lang="en-US" b="1"/>
              <a:t>contaminated water</a:t>
            </a:r>
            <a:endParaRPr/>
          </a:p>
          <a:p>
            <a:pPr marL="182880" indent="-182880"/>
            <a:r>
              <a:rPr lang="en-US"/>
              <a:t>How did he do it?</a:t>
            </a:r>
            <a:endParaRPr/>
          </a:p>
          <a:p>
            <a:pPr marL="457200" lvl="1" indent="-190500"/>
            <a:r>
              <a:rPr lang="en-US"/>
              <a:t>Talked to local residents</a:t>
            </a:r>
            <a:endParaRPr/>
          </a:p>
          <a:p>
            <a:pPr marL="457200" lvl="1" indent="-190500"/>
            <a:r>
              <a:rPr lang="en-US"/>
              <a:t>Identified a water pump as  a likely source</a:t>
            </a:r>
            <a:endParaRPr/>
          </a:p>
          <a:p>
            <a:pPr marL="457200" lvl="1" indent="-190500"/>
            <a:r>
              <a:rPr lang="en-US"/>
              <a:t>Used maps to illustrate his theory</a:t>
            </a:r>
            <a:endParaRPr/>
          </a:p>
          <a:p>
            <a:pPr marL="457200" lvl="1" indent="-190500"/>
            <a:r>
              <a:rPr lang="en-US"/>
              <a:t>Convinced authorities to disable the pump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548750" y="6176144"/>
            <a:ext cx="6629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1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More info here: http://en.wikipedia.org/wiki/1854_Broad_Street_cholera_outbreak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9" name="Google Shape;209;p26" descr="Screen Shot 2015-02-18 at 12.43.2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7974" y="1988121"/>
            <a:ext cx="2821577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 descr="Screen Shot 2015-02-18 at 12.39.04 AM.png"/>
          <p:cNvPicPr preferRelativeResize="0"/>
          <p:nvPr/>
        </p:nvPicPr>
        <p:blipFill rotWithShape="1">
          <a:blip r:embed="rId4">
            <a:alphaModFix/>
          </a:blip>
          <a:srcRect b="11845"/>
          <a:stretch/>
        </p:blipFill>
        <p:spPr>
          <a:xfrm>
            <a:off x="3338950" y="768922"/>
            <a:ext cx="8610600" cy="538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 rot="1800000">
            <a:off x="8440247" y="3476390"/>
            <a:ext cx="914400" cy="533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endParaRPr kern="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7"/>
          <p:cNvGrpSpPr/>
          <p:nvPr/>
        </p:nvGrpSpPr>
        <p:grpSpPr>
          <a:xfrm>
            <a:off x="5424054" y="919017"/>
            <a:ext cx="6172200" cy="3733800"/>
            <a:chOff x="2362200" y="1219200"/>
            <a:chExt cx="6172200" cy="3733800"/>
          </a:xfrm>
        </p:grpSpPr>
        <p:sp>
          <p:nvSpPr>
            <p:cNvPr id="217" name="Google Shape;217;p27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76200" y="2222500"/>
            <a:ext cx="31242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explore?</a:t>
            </a:r>
            <a:endParaRPr dirty="0"/>
          </a:p>
        </p:txBody>
      </p:sp>
      <p:grpSp>
        <p:nvGrpSpPr>
          <p:cNvPr id="221" name="Google Shape;221;p27"/>
          <p:cNvGrpSpPr/>
          <p:nvPr/>
        </p:nvGrpSpPr>
        <p:grpSpPr>
          <a:xfrm>
            <a:off x="4738254" y="766617"/>
            <a:ext cx="5715000" cy="5562600"/>
            <a:chOff x="1676400" y="1168400"/>
            <a:chExt cx="5715000" cy="5562600"/>
          </a:xfrm>
        </p:grpSpPr>
        <p:grpSp>
          <p:nvGrpSpPr>
            <p:cNvPr id="222" name="Google Shape;222;p27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223" name="Google Shape;223;p27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8" name="Google Shape;228;p27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914400">
                  <a:buClr>
                    <a:srgbClr val="000000"/>
                  </a:buClr>
                </a:pPr>
                <a:endParaRPr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2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F55498-9121-CF06-0FBD-6C50269F70CF}"/>
              </a:ext>
            </a:extLst>
          </p:cNvPr>
          <p:cNvSpPr txBox="1"/>
          <p:nvPr/>
        </p:nvSpPr>
        <p:spPr>
          <a:xfrm>
            <a:off x="3834739" y="5615817"/>
            <a:ext cx="7913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https://informationisbeautiful.net/visualizations/global-food-supply-where-does-all-the-worlds-food-go/</a:t>
            </a:r>
            <a:r>
              <a:rPr lang="en-US" sz="2400" dirty="0"/>
              <a:t> </a:t>
            </a:r>
          </a:p>
        </p:txBody>
      </p:sp>
      <p:pic>
        <p:nvPicPr>
          <p:cNvPr id="5" name="Picture 4" descr="A close-up of a website&#10;&#10;Description automatically generated">
            <a:extLst>
              <a:ext uri="{FF2B5EF4-FFF2-40B4-BE49-F238E27FC236}">
                <a16:creationId xmlns:a16="http://schemas.microsoft.com/office/drawing/2014/main" id="{A1E400A9-7A03-D13D-4042-9C395545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910" y="423298"/>
            <a:ext cx="8492544" cy="50377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</TotalTime>
  <Words>1486</Words>
  <Application>Microsoft Macintosh PowerPoint</Application>
  <PresentationFormat>Widescreen</PresentationFormat>
  <Paragraphs>292</Paragraphs>
  <Slides>48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Cambria Math</vt:lpstr>
      <vt:lpstr>Consolas</vt:lpstr>
      <vt:lpstr>Corbel</vt:lpstr>
      <vt:lpstr>Times New Roman</vt:lpstr>
      <vt:lpstr>Wingdings</vt:lpstr>
      <vt:lpstr>Wingdings 2</vt:lpstr>
      <vt:lpstr>Frame</vt:lpstr>
      <vt:lpstr>Visual Analytics– Visualization 101</vt:lpstr>
      <vt:lpstr>Plan for Today</vt:lpstr>
      <vt:lpstr>Reminder</vt:lpstr>
      <vt:lpstr>Visual Analytics</vt:lpstr>
      <vt:lpstr>What is visualization?</vt:lpstr>
      <vt:lpstr>What is visualization?</vt:lpstr>
      <vt:lpstr>Perhaps a more helpful question:</vt:lpstr>
      <vt:lpstr>Does it help you spot trends?</vt:lpstr>
      <vt:lpstr>Does it help you explore?</vt:lpstr>
      <vt:lpstr>Does it tell a story?</vt:lpstr>
      <vt:lpstr>Visualization (def.)</vt:lpstr>
      <vt:lpstr>Wait… what is “data”?</vt:lpstr>
      <vt:lpstr>Data: a definition</vt:lpstr>
      <vt:lpstr>Data: a definition</vt:lpstr>
      <vt:lpstr>PowerPoint Presentation</vt:lpstr>
      <vt:lpstr>One way to think about this: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Key question for this course</vt:lpstr>
      <vt:lpstr>Answer: it depends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27</cp:revision>
  <dcterms:created xsi:type="dcterms:W3CDTF">2023-08-03T18:49:17Z</dcterms:created>
  <dcterms:modified xsi:type="dcterms:W3CDTF">2024-09-11T13:45:56Z</dcterms:modified>
</cp:coreProperties>
</file>